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kZ0C+S5P4mYz0GCc5berLlfKy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D08537-C178-4EF2-90D6-DE07244F0603}">
  <a:tblStyle styleId="{F9D08537-C178-4EF2-90D6-DE07244F06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B3C1F1-5B3D-4C16-851F-406C845B7453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26a95958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126a95958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6a9595849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26a9595849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a959584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26a959584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6a9595849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26a9595849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a959584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26a959584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6a959584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6a959584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6a959584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6a959584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a959584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6a959584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6a95958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6a95958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a95958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6a959584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26a959584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26a959584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26a959584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26a959584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6a959584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6a959584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a959584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6a959584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6a959584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6a959584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a9595849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126a9595849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a95958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a959584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a959584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126a959584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79325"/>
            <a:ext cx="1836525" cy="9641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126a9595849_0_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4983050" y="1544298"/>
            <a:ext cx="4259700" cy="35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126a9595849_0_0"/>
          <p:cNvSpPr txBox="1">
            <a:spLocks noGrp="1"/>
          </p:cNvSpPr>
          <p:nvPr>
            <p:ph type="title"/>
          </p:nvPr>
        </p:nvSpPr>
        <p:spPr>
          <a:xfrm>
            <a:off x="283700" y="1656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EE538 project: Trojan Map</a:t>
            </a:r>
            <a:endParaRPr/>
          </a:p>
        </p:txBody>
      </p:sp>
      <p:sp>
        <p:nvSpPr>
          <p:cNvPr id="38" name="Google Shape;38;g126a9595849_0_0"/>
          <p:cNvSpPr txBox="1"/>
          <p:nvPr/>
        </p:nvSpPr>
        <p:spPr>
          <a:xfrm>
            <a:off x="2088650" y="2498750"/>
            <a:ext cx="4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Manoj Sunkara, Biyao Liang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26a9595849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1777" y="928577"/>
            <a:ext cx="5370600" cy="3303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" name="Google Shape;109;g126a9595849_1_16"/>
          <p:cNvGraphicFramePr/>
          <p:nvPr/>
        </p:nvGraphicFramePr>
        <p:xfrm>
          <a:off x="503274" y="1096207"/>
          <a:ext cx="3168500" cy="3211350"/>
        </p:xfrm>
        <a:graphic>
          <a:graphicData uri="http://schemas.openxmlformats.org/drawingml/2006/table">
            <a:tbl>
              <a:tblPr>
                <a:noFill/>
                <a:tableStyleId>{23B3C1F1-5B3D-4C16-851F-406C845B7453}</a:tableStyleId>
              </a:tblPr>
              <a:tblGrid>
                <a:gridCol w="55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N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Brute-force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</a:t>
                      </a:r>
                      <a:r>
                        <a:rPr lang="en-IN" sz="1100" u="none" strike="noStrike" cap="none"/>
                        <a:t>s)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Backtracking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</a:t>
                      </a:r>
                      <a:r>
                        <a:rPr lang="en-IN" sz="1100" u="none" strike="noStrike" cap="none"/>
                        <a:t>s)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2opt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</a:t>
                      </a:r>
                      <a:r>
                        <a:rPr lang="en-IN" sz="1100" u="none" strike="noStrike" cap="none"/>
                        <a:t>s)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3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4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13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8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109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138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9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1158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314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9521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1442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6312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8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50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139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1137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200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strike="noStrike" cap="none"/>
                        <a:t>9245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0" name="Google Shape;110;g126a9595849_1_16"/>
          <p:cNvSpPr txBox="1">
            <a:spLocks noGrp="1"/>
          </p:cNvSpPr>
          <p:nvPr>
            <p:ph type="title"/>
          </p:nvPr>
        </p:nvSpPr>
        <p:spPr>
          <a:xfrm>
            <a:off x="311700" y="13998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IN" sz="2640"/>
              <a:t>Traveling Trojan - performance comparison</a:t>
            </a:r>
            <a:endParaRPr sz="254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26a9595849_1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7702" y="1377054"/>
            <a:ext cx="4572000" cy="27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26a9595849_1_22"/>
          <p:cNvSpPr txBox="1">
            <a:spLocks noGrp="1"/>
          </p:cNvSpPr>
          <p:nvPr>
            <p:ph type="title"/>
          </p:nvPr>
        </p:nvSpPr>
        <p:spPr>
          <a:xfrm>
            <a:off x="311700" y="20593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en-IN" sz="2640"/>
              <a:t>Traveling Trojan - performance comparison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8A6720-38A9-52FD-1A32-6B086226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5" y="1473162"/>
            <a:ext cx="4310797" cy="252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D6BE-D650-8F5C-0DE7-D40B4582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72" y="451104"/>
            <a:ext cx="5535168" cy="3891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16B1F-E531-1340-5EFA-E38A03EF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304800"/>
            <a:ext cx="6047232" cy="4251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C38B5A-950E-C62D-F6FF-955E765D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16992"/>
            <a:ext cx="5779008" cy="4063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6a9595849_0_38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Cycle Detection</a:t>
            </a:r>
            <a:endParaRPr/>
          </a:p>
        </p:txBody>
      </p:sp>
      <p:pic>
        <p:nvPicPr>
          <p:cNvPr id="137" name="Google Shape;137;g126a959584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663" y="658288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26a9595849_0_38"/>
          <p:cNvSpPr txBox="1"/>
          <p:nvPr/>
        </p:nvSpPr>
        <p:spPr>
          <a:xfrm>
            <a:off x="5955100" y="1482475"/>
            <a:ext cx="220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O(V + E ) </a:t>
            </a:r>
            <a:endParaRPr/>
          </a:p>
        </p:txBody>
      </p:sp>
      <p:pic>
        <p:nvPicPr>
          <p:cNvPr id="139" name="Google Shape;139;g126a9595849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672600"/>
            <a:ext cx="4180426" cy="13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760AB-FFF8-B7B1-56D3-5EE24F958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97" y="1206204"/>
            <a:ext cx="2733675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26a9595849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525" y="3360575"/>
            <a:ext cx="3294551" cy="17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26a9595849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04" y="952312"/>
            <a:ext cx="4552901" cy="32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26a9595849_0_42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Topological Sort</a:t>
            </a:r>
            <a:endParaRPr/>
          </a:p>
        </p:txBody>
      </p:sp>
      <p:pic>
        <p:nvPicPr>
          <p:cNvPr id="148" name="Google Shape;148;g126a9595849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800" y="576463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26a9595849_0_42"/>
          <p:cNvSpPr txBox="1"/>
          <p:nvPr/>
        </p:nvSpPr>
        <p:spPr>
          <a:xfrm>
            <a:off x="5955100" y="1482475"/>
            <a:ext cx="220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O(E + 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g126a9595849_0_42"/>
          <p:cNvGrpSpPr/>
          <p:nvPr/>
        </p:nvGrpSpPr>
        <p:grpSpPr>
          <a:xfrm>
            <a:off x="1600225" y="2204625"/>
            <a:ext cx="4741976" cy="2170626"/>
            <a:chOff x="880550" y="2162300"/>
            <a:chExt cx="4741976" cy="2170626"/>
          </a:xfrm>
        </p:grpSpPr>
        <p:pic>
          <p:nvPicPr>
            <p:cNvPr id="151" name="Google Shape;151;g126a9595849_0_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550" y="2162300"/>
              <a:ext cx="4741976" cy="2170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g126a9595849_0_42"/>
            <p:cNvSpPr txBox="1"/>
            <p:nvPr/>
          </p:nvSpPr>
          <p:spPr>
            <a:xfrm>
              <a:off x="2109800" y="2978250"/>
              <a:ext cx="34290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900"/>
                <a:t>If the dependencies draws a cycle, then there is no possible topological order.</a:t>
              </a:r>
              <a:endParaRPr sz="19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a9595849_0_46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Find Nearby</a:t>
            </a:r>
            <a:endParaRPr/>
          </a:p>
        </p:txBody>
      </p:sp>
      <p:pic>
        <p:nvPicPr>
          <p:cNvPr id="158" name="Google Shape;158;g126a9595849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897" y="242163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26a9595849_0_46"/>
          <p:cNvSpPr txBox="1"/>
          <p:nvPr/>
        </p:nvSpPr>
        <p:spPr>
          <a:xfrm>
            <a:off x="6164334" y="494700"/>
            <a:ext cx="22014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Runtime Estimation: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O(</a:t>
            </a:r>
            <a:r>
              <a:rPr lang="en-IN" dirty="0" err="1"/>
              <a:t>V+nlog</a:t>
            </a:r>
            <a:r>
              <a:rPr lang="en-IN" dirty="0"/>
              <a:t>(n))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where V is the total number of nodes,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and n is the total number of entries in results.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nlog</a:t>
            </a:r>
            <a:r>
              <a:rPr lang="en-IN" dirty="0"/>
              <a:t>(n) is runtime of std::sort.</a:t>
            </a:r>
            <a:endParaRPr dirty="0"/>
          </a:p>
        </p:txBody>
      </p:sp>
      <p:pic>
        <p:nvPicPr>
          <p:cNvPr id="160" name="Google Shape;160;g126a9595849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84205"/>
            <a:ext cx="3910641" cy="203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7164D-358F-33D1-D797-7E0CC305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28" y="959744"/>
            <a:ext cx="3738958" cy="32240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26a9595849_0_75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5155375" y="2282400"/>
            <a:ext cx="4228525" cy="28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26a9595849_0_75"/>
          <p:cNvSpPr txBox="1"/>
          <p:nvPr/>
        </p:nvSpPr>
        <p:spPr>
          <a:xfrm>
            <a:off x="409425" y="311250"/>
            <a:ext cx="783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26a9595849_0_75"/>
          <p:cNvSpPr txBox="1">
            <a:spLocks noGrp="1"/>
          </p:cNvSpPr>
          <p:nvPr>
            <p:ph type="title"/>
          </p:nvPr>
        </p:nvSpPr>
        <p:spPr>
          <a:xfrm>
            <a:off x="1016550" y="424125"/>
            <a:ext cx="7110900" cy="1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Interesting finds and lessons</a:t>
            </a:r>
            <a:endParaRPr/>
          </a:p>
        </p:txBody>
      </p:sp>
      <p:sp>
        <p:nvSpPr>
          <p:cNvPr id="168" name="Google Shape;168;g126a9595849_0_75"/>
          <p:cNvSpPr txBox="1"/>
          <p:nvPr/>
        </p:nvSpPr>
        <p:spPr>
          <a:xfrm>
            <a:off x="726975" y="1129675"/>
            <a:ext cx="71967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Practiced our skills in using version control software in collaboration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Heuristics: sometimes a good solution is enough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It more than finding the correct answers: efficiency, space, stability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Future work: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N"/>
              <a:t>3-opt in addition to 2-opt for traveling salesman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N"/>
              <a:t>Graphic user interface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N"/>
              <a:t>Other shortest path algorithms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26a9595849_0_8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5155375" y="2282400"/>
            <a:ext cx="4228525" cy="28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26a9595849_0_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126a9595849_0_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4983050" y="1544298"/>
            <a:ext cx="4259700" cy="35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126a9595849_0_4"/>
          <p:cNvSpPr txBox="1">
            <a:spLocks noGrp="1"/>
          </p:cNvSpPr>
          <p:nvPr>
            <p:ph type="title"/>
          </p:nvPr>
        </p:nvSpPr>
        <p:spPr>
          <a:xfrm>
            <a:off x="1016550" y="424125"/>
            <a:ext cx="7110900" cy="1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Project Overview</a:t>
            </a:r>
            <a:endParaRPr/>
          </a:p>
        </p:txBody>
      </p:sp>
      <p:sp>
        <p:nvSpPr>
          <p:cNvPr id="45" name="Google Shape;45;g126a9595849_0_4"/>
          <p:cNvSpPr txBox="1"/>
          <p:nvPr/>
        </p:nvSpPr>
        <p:spPr>
          <a:xfrm>
            <a:off x="177025" y="1401800"/>
            <a:ext cx="41886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1. Autocomplete         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2. Find the location    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3. Calculate Shortest Path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4. Travelling salesman problem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5. Cycle Detection      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6. Topological Sort     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7. Find Nearby                                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>
                <a:solidFill>
                  <a:srgbClr val="24292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</a:t>
            </a:r>
            <a:endParaRPr sz="1700">
              <a:solidFill>
                <a:srgbClr val="24292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g126a9595849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623" y="1544290"/>
            <a:ext cx="4398325" cy="189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6a9595849_0_13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Autocomplete</a:t>
            </a:r>
            <a:endParaRPr/>
          </a:p>
        </p:txBody>
      </p:sp>
      <p:pic>
        <p:nvPicPr>
          <p:cNvPr id="52" name="Google Shape;52;g126a959584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00" y="1142388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26a9595849_0_13"/>
          <p:cNvSpPr txBox="1"/>
          <p:nvPr/>
        </p:nvSpPr>
        <p:spPr>
          <a:xfrm>
            <a:off x="5955100" y="1482475"/>
            <a:ext cx="2201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/>
              <a:t>O(n)*O(location name size)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/>
              <a:t>Best case: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/>
              <a:t>O(n)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/>
              <a:t>Worst case: (if names are very long)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/>
              <a:t>O(n*word_size)  </a:t>
            </a:r>
            <a:endParaRPr sz="1300"/>
          </a:p>
        </p:txBody>
      </p:sp>
      <p:pic>
        <p:nvPicPr>
          <p:cNvPr id="54" name="Google Shape;54;g126a959584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5" y="1576388"/>
            <a:ext cx="49053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a9595849_0_18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Find Location</a:t>
            </a:r>
            <a:endParaRPr/>
          </a:p>
        </p:txBody>
      </p:sp>
      <p:pic>
        <p:nvPicPr>
          <p:cNvPr id="60" name="Google Shape;60;g126a959584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00" y="1142388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126a9595849_0_18"/>
          <p:cNvSpPr txBox="1"/>
          <p:nvPr/>
        </p:nvSpPr>
        <p:spPr>
          <a:xfrm>
            <a:off x="5955100" y="1482475"/>
            <a:ext cx="2201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300">
                <a:solidFill>
                  <a:schemeClr val="dk1"/>
                </a:solidFill>
              </a:rPr>
              <a:t>O(n)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62" name="Google Shape;62;g126a9595849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75" y="1920400"/>
            <a:ext cx="49244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6a9595849_0_22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Calculate Shortest Path - Dijkstra</a:t>
            </a:r>
            <a:endParaRPr/>
          </a:p>
        </p:txBody>
      </p:sp>
      <p:pic>
        <p:nvPicPr>
          <p:cNvPr id="68" name="Google Shape;68;g126a959584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425" y="803963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26a9595849_0_22"/>
          <p:cNvSpPr txBox="1"/>
          <p:nvPr/>
        </p:nvSpPr>
        <p:spPr>
          <a:xfrm>
            <a:off x="5955100" y="1482475"/>
            <a:ext cx="2201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O((v+e)log(v))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Space: O(V+E) -&gt; O(E)</a:t>
            </a:r>
            <a:endParaRPr/>
          </a:p>
        </p:txBody>
      </p:sp>
      <p:pic>
        <p:nvPicPr>
          <p:cNvPr id="70" name="Google Shape;70;g126a959584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00" y="894889"/>
            <a:ext cx="3797174" cy="276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26a959584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325" y="3794150"/>
            <a:ext cx="6991501" cy="11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a9595849_0_26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Calculate Shortest Path - Bellman-Ford</a:t>
            </a:r>
            <a:endParaRPr/>
          </a:p>
        </p:txBody>
      </p:sp>
      <p:pic>
        <p:nvPicPr>
          <p:cNvPr id="77" name="Google Shape;77;g126a959584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300" y="1142388"/>
            <a:ext cx="2928275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26a9595849_0_26"/>
          <p:cNvSpPr txBox="1"/>
          <p:nvPr/>
        </p:nvSpPr>
        <p:spPr>
          <a:xfrm>
            <a:off x="5955100" y="1482475"/>
            <a:ext cx="2201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O(V*E) - time complexity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O(V) - space complexity</a:t>
            </a:r>
            <a:endParaRPr/>
          </a:p>
        </p:txBody>
      </p:sp>
      <p:pic>
        <p:nvPicPr>
          <p:cNvPr id="79" name="Google Shape;79;g126a9595849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00" y="894889"/>
            <a:ext cx="3797174" cy="276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26a9595849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125" y="4112525"/>
            <a:ext cx="7224925" cy="8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D4186B-39D5-2F3F-DD03-84FE716C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17" y="72213"/>
            <a:ext cx="2769416" cy="3751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5D3A7-8429-1885-D57E-27E25820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3" y="72213"/>
            <a:ext cx="2331999" cy="3663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18193E-D0F1-2FF8-E1E0-CF171EB1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531" y="3850093"/>
            <a:ext cx="50101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2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26a9595849_1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52" y="2901725"/>
            <a:ext cx="3374400" cy="20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26a9595849_1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0200" y="932825"/>
            <a:ext cx="3270900" cy="19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26a9595849_1_27"/>
          <p:cNvSpPr txBox="1">
            <a:spLocks noGrp="1"/>
          </p:cNvSpPr>
          <p:nvPr>
            <p:ph type="title"/>
          </p:nvPr>
        </p:nvSpPr>
        <p:spPr>
          <a:xfrm>
            <a:off x="484525" y="707936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 sz="2400"/>
              <a:t>Performance Overview - shortest path</a:t>
            </a:r>
            <a:endParaRPr sz="240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A9828F-4766-5D50-76BB-79C38A1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4" y="1888951"/>
            <a:ext cx="4760506" cy="18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6a9595849_0_34"/>
          <p:cNvSpPr txBox="1"/>
          <p:nvPr/>
        </p:nvSpPr>
        <p:spPr>
          <a:xfrm>
            <a:off x="635200" y="494700"/>
            <a:ext cx="80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Traveling Trojan (Traveling Salesman)</a:t>
            </a:r>
            <a:endParaRPr/>
          </a:p>
        </p:txBody>
      </p:sp>
      <p:grpSp>
        <p:nvGrpSpPr>
          <p:cNvPr id="94" name="Google Shape;94;g126a9595849_0_34"/>
          <p:cNvGrpSpPr/>
          <p:nvPr/>
        </p:nvGrpSpPr>
        <p:grpSpPr>
          <a:xfrm>
            <a:off x="3107863" y="1198850"/>
            <a:ext cx="2928275" cy="2858725"/>
            <a:chOff x="5599300" y="1142388"/>
            <a:chExt cx="2928275" cy="2858725"/>
          </a:xfrm>
        </p:grpSpPr>
        <p:pic>
          <p:nvPicPr>
            <p:cNvPr id="95" name="Google Shape;95;g126a9595849_0_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9300" y="1142388"/>
              <a:ext cx="2928275" cy="285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g126a9595849_0_34"/>
            <p:cNvSpPr txBox="1"/>
            <p:nvPr/>
          </p:nvSpPr>
          <p:spPr>
            <a:xfrm>
              <a:off x="5895738" y="2099638"/>
              <a:ext cx="23328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/>
                <a:t>Runtime Estimation: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/>
                <a:t>worst case: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/>
                <a:t>O(n!) - just like brute force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g126a9595849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25" y="1259413"/>
            <a:ext cx="2624675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26a9595849_0_34"/>
          <p:cNvSpPr txBox="1"/>
          <p:nvPr/>
        </p:nvSpPr>
        <p:spPr>
          <a:xfrm>
            <a:off x="1171400" y="1521975"/>
            <a:ext cx="16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Brute Force</a:t>
            </a:r>
            <a:endParaRPr/>
          </a:p>
        </p:txBody>
      </p:sp>
      <p:pic>
        <p:nvPicPr>
          <p:cNvPr id="99" name="Google Shape;99;g126a9595849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025" y="1245507"/>
            <a:ext cx="2815475" cy="270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26a9595849_0_34"/>
          <p:cNvSpPr txBox="1"/>
          <p:nvPr/>
        </p:nvSpPr>
        <p:spPr>
          <a:xfrm>
            <a:off x="6431213" y="1521975"/>
            <a:ext cx="16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2 opt</a:t>
            </a:r>
            <a:endParaRPr/>
          </a:p>
        </p:txBody>
      </p:sp>
      <p:sp>
        <p:nvSpPr>
          <p:cNvPr id="101" name="Google Shape;101;g126a9595849_0_34"/>
          <p:cNvSpPr txBox="1"/>
          <p:nvPr/>
        </p:nvSpPr>
        <p:spPr>
          <a:xfrm>
            <a:off x="3665450" y="1521975"/>
            <a:ext cx="16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Early-backtracking</a:t>
            </a:r>
            <a:endParaRPr/>
          </a:p>
        </p:txBody>
      </p:sp>
      <p:sp>
        <p:nvSpPr>
          <p:cNvPr id="102" name="Google Shape;102;g126a9595849_0_34"/>
          <p:cNvSpPr txBox="1"/>
          <p:nvPr/>
        </p:nvSpPr>
        <p:spPr>
          <a:xfrm>
            <a:off x="733950" y="2180563"/>
            <a:ext cx="220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O(n!)</a:t>
            </a:r>
            <a:endParaRPr/>
          </a:p>
        </p:txBody>
      </p:sp>
      <p:sp>
        <p:nvSpPr>
          <p:cNvPr id="103" name="Google Shape;103;g126a9595849_0_34"/>
          <p:cNvSpPr txBox="1"/>
          <p:nvPr/>
        </p:nvSpPr>
        <p:spPr>
          <a:xfrm>
            <a:off x="6208638" y="2180575"/>
            <a:ext cx="2201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Runtime Estimation: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O(n^2)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*note that 2opt does not give the </a:t>
            </a:r>
            <a:r>
              <a:rPr lang="en-IN" b="1"/>
              <a:t>best</a:t>
            </a:r>
            <a:r>
              <a:rPr lang="en-IN"/>
              <a:t> solution, only a </a:t>
            </a:r>
            <a:r>
              <a:rPr lang="en-IN" b="1"/>
              <a:t>good </a:t>
            </a:r>
            <a:r>
              <a:rPr lang="en-IN"/>
              <a:t>solution.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428</Words>
  <Application>Microsoft Office PowerPoint</Application>
  <PresentationFormat>On-screen Show (16:9)</PresentationFormat>
  <Paragraphs>147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Courier New</vt:lpstr>
      <vt:lpstr>Simple Light</vt:lpstr>
      <vt:lpstr>EE538 project: Trojan Map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Overview - shortest path</vt:lpstr>
      <vt:lpstr>PowerPoint Presentation</vt:lpstr>
      <vt:lpstr>Traveling Trojan - performance comparison</vt:lpstr>
      <vt:lpstr>Traveling Trojan - performance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Interesting finds and lessons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EE538 project: Trojan Map</dc:title>
  <dc:creator>MANU</dc:creator>
  <cp:lastModifiedBy>Manoj Sunkara</cp:lastModifiedBy>
  <cp:revision>4</cp:revision>
  <dcterms:modified xsi:type="dcterms:W3CDTF">2022-05-02T02:30:43Z</dcterms:modified>
</cp:coreProperties>
</file>